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1251" r:id="rId5"/>
    <p:sldId id="1252" r:id="rId7"/>
    <p:sldId id="1253" r:id="rId8"/>
    <p:sldId id="1254" r:id="rId9"/>
    <p:sldId id="1255" r:id="rId10"/>
    <p:sldId id="1256" r:id="rId11"/>
    <p:sldId id="1257" r:id="rId12"/>
    <p:sldId id="1258" r:id="rId13"/>
    <p:sldId id="1259" r:id="rId14"/>
    <p:sldId id="1260" r:id="rId15"/>
    <p:sldId id="1261" r:id="rId16"/>
    <p:sldId id="1262" r:id="rId17"/>
    <p:sldId id="1263" r:id="rId18"/>
    <p:sldId id="1264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188085" y="2316480"/>
            <a:ext cx="4582160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sz="5400" b="1" spc="300">
                <a:solidFill>
                  <a:srgbClr val="2FADAC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5400" b="1" spc="300">
              <a:solidFill>
                <a:srgbClr val="2FADAC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635" y="1645920"/>
            <a:ext cx="7669530" cy="25196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8508" y="35528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1485" y="63246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热线式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5705" y="1092835"/>
            <a:ext cx="8159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检修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7051" name="圆角矩形标注 87050"/>
          <p:cNvSpPr/>
          <p:nvPr/>
        </p:nvSpPr>
        <p:spPr>
          <a:xfrm>
            <a:off x="8386445" y="3413125"/>
            <a:ext cx="3177540" cy="1964690"/>
          </a:xfrm>
          <a:prstGeom prst="wedgeRoundRectCallout">
            <a:avLst>
              <a:gd name="adj1" fmla="val -70863"/>
              <a:gd name="adj2" fmla="val -1003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蓄电池电压施加到电源端与接地之间，测输出端子与接地之间电压，其标准值在1.1—2.1V之间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985520" y="4641850"/>
            <a:ext cx="3000375" cy="1242060"/>
          </a:xfrm>
          <a:prstGeom prst="wedgeRoundRectCallout">
            <a:avLst>
              <a:gd name="adj1" fmla="val 71312"/>
              <a:gd name="adj2" fmla="val -3982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2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用吹风机向流量计内吹风，同时测出信号电压，其值应为2.4V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54425" y="2426970"/>
            <a:ext cx="3928110" cy="3595370"/>
            <a:chOff x="5755" y="3822"/>
            <a:chExt cx="6186" cy="566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rcRect l="17699" r="20235"/>
            <a:stretch>
              <a:fillRect/>
            </a:stretch>
          </p:blipFill>
          <p:spPr>
            <a:xfrm>
              <a:off x="10099" y="5829"/>
              <a:ext cx="1842" cy="2969"/>
            </a:xfrm>
            <a:prstGeom prst="rect">
              <a:avLst/>
            </a:prstGeom>
          </p:spPr>
        </p:pic>
        <p:sp>
          <p:nvSpPr>
            <p:cNvPr id="16" name="等腰三角形 15"/>
            <p:cNvSpPr/>
            <p:nvPr/>
          </p:nvSpPr>
          <p:spPr>
            <a:xfrm rot="18960000">
              <a:off x="5755" y="3822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9800000">
              <a:off x="5788" y="4896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072" y="5411"/>
              <a:ext cx="4943" cy="3877"/>
            </a:xfrm>
            <a:custGeom>
              <a:avLst/>
              <a:gdLst>
                <a:gd name="connisteX0" fmla="*/ 3085465 w 3138797"/>
                <a:gd name="connsiteY0" fmla="*/ 1809750 h 2462168"/>
                <a:gd name="connisteX1" fmla="*/ 3041015 w 3138797"/>
                <a:gd name="connsiteY1" fmla="*/ 2313940 h 2462168"/>
                <a:gd name="connisteX2" fmla="*/ 2165350 w 3138797"/>
                <a:gd name="connsiteY2" fmla="*/ 2372995 h 2462168"/>
                <a:gd name="connisteX3" fmla="*/ 860425 w 3138797"/>
                <a:gd name="connsiteY3" fmla="*/ 1423670 h 2462168"/>
                <a:gd name="connisteX4" fmla="*/ 0 w 3138797"/>
                <a:gd name="connsiteY4" fmla="*/ 0 h 246216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3138798" h="2462169">
                  <a:moveTo>
                    <a:pt x="3085465" y="1809750"/>
                  </a:moveTo>
                  <a:cubicBezTo>
                    <a:pt x="3094355" y="1909445"/>
                    <a:pt x="3225165" y="2201545"/>
                    <a:pt x="3041015" y="2313940"/>
                  </a:cubicBezTo>
                  <a:cubicBezTo>
                    <a:pt x="2856865" y="2426335"/>
                    <a:pt x="2601595" y="2550795"/>
                    <a:pt x="2165350" y="2372995"/>
                  </a:cubicBezTo>
                  <a:cubicBezTo>
                    <a:pt x="1729105" y="2195195"/>
                    <a:pt x="1293495" y="1898015"/>
                    <a:pt x="860425" y="1423670"/>
                  </a:cubicBezTo>
                  <a:cubicBezTo>
                    <a:pt x="427355" y="949325"/>
                    <a:pt x="146050" y="265430"/>
                    <a:pt x="0" y="0"/>
                  </a:cubicBezTo>
                </a:path>
              </a:pathLst>
            </a:custGeom>
            <a:noFill/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6119" y="4336"/>
              <a:ext cx="5173" cy="5148"/>
            </a:xfrm>
            <a:custGeom>
              <a:avLst/>
              <a:gdLst>
                <a:gd name="connisteX0" fmla="*/ 3233420 w 3285069"/>
                <a:gd name="connsiteY0" fmla="*/ 2506980 h 3268964"/>
                <a:gd name="connisteX1" fmla="*/ 3248025 w 3285069"/>
                <a:gd name="connsiteY1" fmla="*/ 3129915 h 3268964"/>
                <a:gd name="connisteX2" fmla="*/ 2803525 w 3285069"/>
                <a:gd name="connsiteY2" fmla="*/ 3188970 h 3268964"/>
                <a:gd name="connisteX3" fmla="*/ 1883410 w 3285069"/>
                <a:gd name="connsiteY3" fmla="*/ 2418080 h 3268964"/>
                <a:gd name="connisteX4" fmla="*/ 815975 w 3285069"/>
                <a:gd name="connsiteY4" fmla="*/ 1009015 h 3268964"/>
                <a:gd name="connisteX5" fmla="*/ 0 w 3285069"/>
                <a:gd name="connsiteY5" fmla="*/ 0 h 32689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3285069" h="3268964">
                  <a:moveTo>
                    <a:pt x="3233420" y="2506980"/>
                  </a:moveTo>
                  <a:cubicBezTo>
                    <a:pt x="3245485" y="2630170"/>
                    <a:pt x="3333750" y="2993390"/>
                    <a:pt x="3248025" y="3129915"/>
                  </a:cubicBezTo>
                  <a:cubicBezTo>
                    <a:pt x="3162300" y="3266440"/>
                    <a:pt x="3076575" y="3331210"/>
                    <a:pt x="2803525" y="3188970"/>
                  </a:cubicBezTo>
                  <a:cubicBezTo>
                    <a:pt x="2530475" y="3046730"/>
                    <a:pt x="2280920" y="2854325"/>
                    <a:pt x="1883410" y="2418080"/>
                  </a:cubicBezTo>
                  <a:cubicBezTo>
                    <a:pt x="1485900" y="1981835"/>
                    <a:pt x="1192530" y="1492885"/>
                    <a:pt x="815975" y="1009015"/>
                  </a:cubicBezTo>
                  <a:cubicBezTo>
                    <a:pt x="439420" y="525145"/>
                    <a:pt x="141605" y="173355"/>
                    <a:pt x="0" y="0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1" grpId="0" bldLvl="0" animBg="1"/>
      <p:bldP spid="7" grpId="0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635" y="1645920"/>
            <a:ext cx="7669530" cy="25196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8508" y="35528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1485" y="63246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热线式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5705" y="1092835"/>
            <a:ext cx="17964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自洁功能检查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7051" name="圆角矩形标注 87050"/>
          <p:cNvSpPr/>
          <p:nvPr/>
        </p:nvSpPr>
        <p:spPr>
          <a:xfrm>
            <a:off x="5805170" y="4165600"/>
            <a:ext cx="2969895" cy="1964690"/>
          </a:xfrm>
          <a:prstGeom prst="wedgeRoundRectCallout">
            <a:avLst>
              <a:gd name="adj1" fmla="val -70863"/>
              <a:gd name="adj2" fmla="val -1003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当发动机熄火5s后，可以观察到自动烧红烧红1s。若无此现象，需测量自洁电路。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3563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798" y="4191953"/>
            <a:ext cx="2578100" cy="216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" name=" 160"/>
          <p:cNvSpPr/>
          <p:nvPr/>
        </p:nvSpPr>
        <p:spPr>
          <a:xfrm rot="8640000">
            <a:off x="2225675" y="3352800"/>
            <a:ext cx="1083945" cy="57594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1" grpId="0" bldLvl="0" animBg="1"/>
      <p:bldP spid="7" grpId="0"/>
      <p:bldP spid="1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740" y="2173605"/>
            <a:ext cx="4843145" cy="3213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6760" y="9436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热膜式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12613" t="21658" r="26027" b="10909"/>
          <a:stretch>
            <a:fillRect/>
          </a:stretch>
        </p:blipFill>
        <p:spPr>
          <a:xfrm>
            <a:off x="7770495" y="1136650"/>
            <a:ext cx="2715260" cy="2232025"/>
          </a:xfrm>
          <a:prstGeom prst="rect">
            <a:avLst/>
          </a:prstGeom>
        </p:spPr>
      </p:pic>
      <p:sp>
        <p:nvSpPr>
          <p:cNvPr id="87051" name="圆角矩形标注 87050"/>
          <p:cNvSpPr/>
          <p:nvPr/>
        </p:nvSpPr>
        <p:spPr>
          <a:xfrm>
            <a:off x="7770495" y="3928110"/>
            <a:ext cx="2747010" cy="1134110"/>
          </a:xfrm>
          <a:prstGeom prst="wedgeRoundRectCallout">
            <a:avLst>
              <a:gd name="adj1" fmla="val -18441"/>
              <a:gd name="adj2" fmla="val -6664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发热体由热线改成热膜，取消了自洁电路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0" name=" 160"/>
          <p:cNvSpPr/>
          <p:nvPr/>
        </p:nvSpPr>
        <p:spPr>
          <a:xfrm>
            <a:off x="6773545" y="2012315"/>
            <a:ext cx="742315" cy="53403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35610" y="1656715"/>
            <a:ext cx="2049780" cy="1489710"/>
          </a:xfrm>
          <a:prstGeom prst="wedgeRoundRectCallout">
            <a:avLst>
              <a:gd name="adj1" fmla="val 50309"/>
              <a:gd name="adj2" fmla="val 7872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其结构及工作原理与热线式空气流量计基本相同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7051" grpId="0" bldLvl="0" animBg="1"/>
      <p:bldP spid="160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6524" t="19014" r="5549" b="5000"/>
          <a:stretch>
            <a:fillRect/>
          </a:stretch>
        </p:blipFill>
        <p:spPr>
          <a:xfrm>
            <a:off x="4516755" y="2078990"/>
            <a:ext cx="2335530" cy="20262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6760" y="9436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失效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051" name="圆角矩形标注 87050"/>
          <p:cNvSpPr/>
          <p:nvPr/>
        </p:nvSpPr>
        <p:spPr>
          <a:xfrm>
            <a:off x="1008380" y="3779520"/>
            <a:ext cx="3161030" cy="2320290"/>
          </a:xfrm>
          <a:prstGeom prst="wedgeRoundRectCallout">
            <a:avLst>
              <a:gd name="adj1" fmla="val 61791"/>
              <a:gd name="adj2" fmla="val -4107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0000"/>
              </a:lnSpc>
            </a:pPr>
            <a:r>
              <a:rPr 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ECU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通过一个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节气门开度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发动机转速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的特性曲线计算空气质量流量，以使发动机仍能运行，但无法精确测量。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198995" y="943610"/>
            <a:ext cx="4036695" cy="2082165"/>
          </a:xfrm>
          <a:prstGeom prst="wedgeRoundRectCallout">
            <a:avLst>
              <a:gd name="adj1" fmla="val -63213"/>
              <a:gd name="adj2" fmla="val 3026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0000"/>
              </a:lnSpc>
            </a:pP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损坏原因：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（1）测量元件因振动而损坏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（2）接口腐蚀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（3）测量元件漂移。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7051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小结</a:t>
              </a:r>
              <a:endParaRPr kumimoji="0" lang="zh-CN" altLang="en-US" sz="36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381250" y="315214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10380" y="2242185"/>
            <a:ext cx="70288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40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空气流量计安装在</a:t>
            </a:r>
            <a:r>
              <a:rPr sz="24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空气滤清器和节气门体之间</a:t>
            </a:r>
            <a:r>
              <a:rPr sz="240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，是进气管路中的一部分，应用于</a:t>
            </a:r>
            <a:r>
              <a:rPr sz="24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L型</a:t>
            </a:r>
            <a:r>
              <a:rPr sz="240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电子控制燃油喷射发动机上，是控制喷油量的基本信号，应用较为广泛的是</a:t>
            </a:r>
            <a:r>
              <a:rPr sz="24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热线式</a:t>
            </a:r>
            <a:r>
              <a:rPr sz="240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sz="24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热膜式</a:t>
            </a:r>
            <a:r>
              <a:rPr sz="240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sz="2400" spc="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6524" t="19014" r="5549" b="5000"/>
          <a:stretch>
            <a:fillRect/>
          </a:stretch>
        </p:blipFill>
        <p:spPr>
          <a:xfrm>
            <a:off x="7767320" y="1633855"/>
            <a:ext cx="3018790" cy="26187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6695"/>
          <a:stretch>
            <a:fillRect/>
          </a:stretch>
        </p:blipFill>
        <p:spPr>
          <a:xfrm>
            <a:off x="2390775" y="1496695"/>
            <a:ext cx="4124325" cy="2893695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810000" y="2140585"/>
            <a:ext cx="1574800" cy="16052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圆角矩形标注 35"/>
          <p:cNvSpPr/>
          <p:nvPr/>
        </p:nvSpPr>
        <p:spPr>
          <a:xfrm>
            <a:off x="1203960" y="4684395"/>
            <a:ext cx="2193290" cy="1083945"/>
          </a:xfrm>
          <a:prstGeom prst="wedgeRoundRectCallout">
            <a:avLst>
              <a:gd name="adj1" fmla="val 72148"/>
              <a:gd name="adj2" fmla="val -15709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安装于空气滤清器与节气门之间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767320" y="4863465"/>
            <a:ext cx="1837690" cy="1022985"/>
          </a:xfrm>
          <a:prstGeom prst="wedgeRoundRectCallout">
            <a:avLst>
              <a:gd name="adj1" fmla="val 24118"/>
              <a:gd name="adj2" fmla="val -13243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是一段特制的进气管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36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45000" y="2465070"/>
            <a:ext cx="6712585" cy="2567310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47"/>
              <a:ext cx="9533" cy="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2400" spc="2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根据空气的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质量或体积</a:t>
              </a:r>
              <a:r>
                <a:rPr lang="zh-CN" altLang="zh-CN" sz="2400" spc="2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检测到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空气流量</a:t>
              </a:r>
              <a:r>
                <a:rPr lang="zh-CN" altLang="zh-CN" sz="2400" spc="2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，并将其转化成电信号输送到发动机控制单元，用于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L型</a:t>
              </a:r>
              <a:r>
                <a:rPr lang="zh-CN" altLang="zh-CN" sz="2400" spc="2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的电子控制燃油喷射发动机上，是控制喷油量的基本信号</a:t>
              </a:r>
              <a:endParaRPr lang="zh-CN" altLang="zh-CN" sz="24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4921885" y="2444115"/>
            <a:ext cx="1971675" cy="1969770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L </a:t>
              </a: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型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701165" y="1795145"/>
            <a:ext cx="1585595" cy="949325"/>
          </a:xfrm>
          <a:prstGeom prst="wedgeRoundRectCallout">
            <a:avLst>
              <a:gd name="adj1" fmla="val 98017"/>
              <a:gd name="adj2" fmla="val 6759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翼片式</a:t>
            </a:r>
            <a:endParaRPr lang="zh-CN" altLang="zh-CN" sz="2800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354455" y="4413885"/>
            <a:ext cx="2074545" cy="949325"/>
          </a:xfrm>
          <a:prstGeom prst="wedgeRoundRectCallout">
            <a:avLst>
              <a:gd name="adj1" fmla="val 88230"/>
              <a:gd name="adj2" fmla="val -7461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卡门漩涡式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386445" y="1795145"/>
            <a:ext cx="1585595" cy="949325"/>
          </a:xfrm>
          <a:prstGeom prst="wedgeRoundRectCallout">
            <a:avLst>
              <a:gd name="adj1" fmla="val -98458"/>
              <a:gd name="adj2" fmla="val 5983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热线式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616950" y="4413885"/>
            <a:ext cx="1585595" cy="949325"/>
          </a:xfrm>
          <a:prstGeom prst="wedgeRoundRectCallout">
            <a:avLst>
              <a:gd name="adj1" fmla="val -111553"/>
              <a:gd name="adj2" fmla="val -6979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热膜式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5" grpId="0" bldLvl="0" animBg="1"/>
      <p:bldP spid="6" grpId="0" bldLvl="0" animBg="1"/>
      <p:bldP spid="13" grpId="1" animBg="1"/>
      <p:bldP spid="3" grpId="1" animBg="1"/>
      <p:bldP spid="5" grpId="1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6760" y="9436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热线式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2058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7820" y="1748155"/>
            <a:ext cx="4695825" cy="3830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9"/>
          <p:cNvSpPr/>
          <p:nvPr/>
        </p:nvSpPr>
        <p:spPr>
          <a:xfrm>
            <a:off x="5417820" y="2173605"/>
            <a:ext cx="1123315" cy="381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872480" y="2653030"/>
            <a:ext cx="1509395" cy="3213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482590" y="5153025"/>
            <a:ext cx="1226820" cy="4254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719955" y="1748155"/>
            <a:ext cx="1152525" cy="4254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6760" y="9436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热线式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2058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7820" y="1748155"/>
            <a:ext cx="4695825" cy="3830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圆角矩形 13"/>
          <p:cNvSpPr/>
          <p:nvPr/>
        </p:nvSpPr>
        <p:spPr>
          <a:xfrm>
            <a:off x="4719955" y="1748155"/>
            <a:ext cx="1152525" cy="4254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8386445" y="1795145"/>
            <a:ext cx="2905125" cy="1526540"/>
          </a:xfrm>
          <a:prstGeom prst="wedgeRoundRectCallout">
            <a:avLst>
              <a:gd name="adj1" fmla="val -130612"/>
              <a:gd name="adj2" fmla="val -3831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置于空气通道中，两端有金属防护网防止脏物进入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11500" y="1637665"/>
            <a:ext cx="1152525" cy="4254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8508" y="35528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1485" y="63246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热线式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810" name="图片 2078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215" y="2360295"/>
            <a:ext cx="3924300" cy="3386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62990" y="1242060"/>
            <a:ext cx="19284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工作原理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7045" name="圆角矩形标注 87044"/>
          <p:cNvSpPr/>
          <p:nvPr/>
        </p:nvSpPr>
        <p:spPr>
          <a:xfrm>
            <a:off x="1195705" y="3705860"/>
            <a:ext cx="1348105" cy="429895"/>
          </a:xfrm>
          <a:prstGeom prst="wedgeRoundRectCallout">
            <a:avLst>
              <a:gd name="adj1" fmla="val 209632"/>
              <a:gd name="adj2" fmla="val -177621"/>
              <a:gd name="adj3" fmla="val 16667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热线电阻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046" name="圆角矩形标注 87045"/>
          <p:cNvSpPr/>
          <p:nvPr/>
        </p:nvSpPr>
        <p:spPr>
          <a:xfrm>
            <a:off x="1062990" y="2360613"/>
            <a:ext cx="1800225" cy="431800"/>
          </a:xfrm>
          <a:prstGeom prst="wedgeRoundRectCallout">
            <a:avLst>
              <a:gd name="adj1" fmla="val 78289"/>
              <a:gd name="adj2" fmla="val 117573"/>
              <a:gd name="adj3" fmla="val 16667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温度补偿电阻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7047" name="组合 87046"/>
          <p:cNvGrpSpPr/>
          <p:nvPr/>
        </p:nvGrpSpPr>
        <p:grpSpPr>
          <a:xfrm>
            <a:off x="1930400" y="5591810"/>
            <a:ext cx="1203325" cy="446405"/>
            <a:chOff x="430" y="3158"/>
            <a:chExt cx="1225" cy="272"/>
          </a:xfrm>
        </p:grpSpPr>
        <p:sp>
          <p:nvSpPr>
            <p:cNvPr id="87048" name="圆角矩形标注 87047"/>
            <p:cNvSpPr/>
            <p:nvPr/>
          </p:nvSpPr>
          <p:spPr>
            <a:xfrm>
              <a:off x="430" y="3158"/>
              <a:ext cx="1225" cy="272"/>
            </a:xfrm>
            <a:prstGeom prst="wedgeRoundRectCallout">
              <a:avLst>
                <a:gd name="adj1" fmla="val 66886"/>
                <a:gd name="adj2" fmla="val -173613"/>
                <a:gd name="adj3" fmla="val 16667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87049" name="圆角矩形标注 87048"/>
            <p:cNvSpPr/>
            <p:nvPr/>
          </p:nvSpPr>
          <p:spPr>
            <a:xfrm>
              <a:off x="430" y="3158"/>
              <a:ext cx="1225" cy="272"/>
            </a:xfrm>
            <a:prstGeom prst="wedgeRoundRectCallout">
              <a:avLst>
                <a:gd name="adj1" fmla="val 180765"/>
                <a:gd name="adj2" fmla="val -170199"/>
                <a:gd name="adj3" fmla="val 16667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精密电阻</a:t>
              </a:r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7050" name="圆角矩形标注 87049"/>
          <p:cNvSpPr/>
          <p:nvPr/>
        </p:nvSpPr>
        <p:spPr>
          <a:xfrm>
            <a:off x="7216775" y="1336040"/>
            <a:ext cx="4146550" cy="1256665"/>
          </a:xfrm>
          <a:prstGeom prst="wedgeRoundRectCallout">
            <a:avLst>
              <a:gd name="adj1" fmla="val -96554"/>
              <a:gd name="adj2" fmla="val 8198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1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温度低的气流流过温度较高的热线时，热线与空气发生热交换，使热线温度下降，电桥出现不平衡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051" name="圆角矩形标注 87050"/>
          <p:cNvSpPr/>
          <p:nvPr/>
        </p:nvSpPr>
        <p:spPr>
          <a:xfrm>
            <a:off x="7801610" y="2998470"/>
            <a:ext cx="2976880" cy="1474470"/>
          </a:xfrm>
          <a:prstGeom prst="wedgeRoundRectCallout">
            <a:avLst>
              <a:gd name="adj1" fmla="val -134940"/>
              <a:gd name="adj2" fmla="val -3135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为了使电桥平衡，必须加大流过热线的电流，使热线温度升高，阻值恢复到电桥平衡的值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3810" y="1242060"/>
            <a:ext cx="44500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利用空气流过热线时的冷却效应制成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216775" y="4759325"/>
            <a:ext cx="2976880" cy="1474470"/>
          </a:xfrm>
          <a:prstGeom prst="wedgeRoundRectCallout">
            <a:avLst>
              <a:gd name="adj1" fmla="val -89611"/>
              <a:gd name="adj2" fmla="val -3738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电流的变化又使固定电阻RA两端的电压发生变化，此变化的电压就是热线式空气流量计的输出信号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20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2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2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7045" grpId="0" bldLvl="0" animBg="1"/>
      <p:bldP spid="87046" grpId="0" bldLvl="0" animBg="1"/>
      <p:bldP spid="87050" grpId="0" bldLvl="0" animBg="1"/>
      <p:bldP spid="87051" grpId="0" bldLvl="0" animBg="1"/>
      <p:bldP spid="8" grpId="0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8508" y="35528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1485" y="63246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热线式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810" name="图片 2078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215" y="2360295"/>
            <a:ext cx="3924300" cy="3386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62990" y="1242060"/>
            <a:ext cx="19284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工作原理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7045" name="圆角矩形标注 87044"/>
          <p:cNvSpPr/>
          <p:nvPr/>
        </p:nvSpPr>
        <p:spPr>
          <a:xfrm>
            <a:off x="1195705" y="3705860"/>
            <a:ext cx="1348105" cy="429895"/>
          </a:xfrm>
          <a:prstGeom prst="wedgeRoundRectCallout">
            <a:avLst>
              <a:gd name="adj1" fmla="val 209632"/>
              <a:gd name="adj2" fmla="val -177621"/>
              <a:gd name="adj3" fmla="val 16667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热线电阻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051" name="圆角矩形标注 87050"/>
          <p:cNvSpPr/>
          <p:nvPr/>
        </p:nvSpPr>
        <p:spPr>
          <a:xfrm>
            <a:off x="7950200" y="3399155"/>
            <a:ext cx="3303270" cy="1800225"/>
          </a:xfrm>
          <a:prstGeom prst="wedgeRoundRectCallout">
            <a:avLst>
              <a:gd name="adj1" fmla="val -126855"/>
              <a:gd name="adj2" fmla="val -6262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1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热丝长时间暴露在进气中，会因为空气中灰尘附着在热丝上而影响测量精度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3810" y="1242060"/>
            <a:ext cx="44500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利用空气流过热线时的冷却效应制成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8508" y="35528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空气流量计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1485" y="63246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热线式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810" name="图片 2078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215" y="2360295"/>
            <a:ext cx="3924300" cy="3386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62990" y="1242060"/>
            <a:ext cx="19284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工作原理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7045" name="圆角矩形标注 87044"/>
          <p:cNvSpPr/>
          <p:nvPr/>
        </p:nvSpPr>
        <p:spPr>
          <a:xfrm>
            <a:off x="1195705" y="3705860"/>
            <a:ext cx="1348105" cy="429895"/>
          </a:xfrm>
          <a:prstGeom prst="wedgeRoundRectCallout">
            <a:avLst>
              <a:gd name="adj1" fmla="val 209632"/>
              <a:gd name="adj2" fmla="val -177621"/>
              <a:gd name="adj3" fmla="val 16667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热线电阻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051" name="圆角矩形标注 87050"/>
          <p:cNvSpPr/>
          <p:nvPr/>
        </p:nvSpPr>
        <p:spPr>
          <a:xfrm>
            <a:off x="7223125" y="3857625"/>
            <a:ext cx="4058920" cy="2039620"/>
          </a:xfrm>
          <a:prstGeom prst="wedgeRoundRectCallout">
            <a:avLst>
              <a:gd name="adj1" fmla="val -21383"/>
              <a:gd name="adj2" fmla="val -7124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20000"/>
              </a:lnSpc>
            </a:pPr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热线电阻具有自洁功能。关闭点火后</a:t>
            </a:r>
            <a:r>
              <a:rPr lang="en-US" altLang="zh-CN" sz="20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控制系统自动将热线电阻器加热到</a:t>
            </a:r>
            <a:r>
              <a:rPr lang="en-US" altLang="zh-CN" sz="20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1000℃ </a:t>
            </a:r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以上并保持约</a:t>
            </a:r>
            <a:r>
              <a:rPr lang="en-US" altLang="zh-CN" sz="20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1s, </a:t>
            </a:r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使附在热线电阻器上的粉尘烧掉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3810" y="1242060"/>
            <a:ext cx="44500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利用空气流过热线时的冷却效应制成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3563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038" y="1241743"/>
            <a:ext cx="2578100" cy="216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" name=" 160"/>
          <p:cNvSpPr/>
          <p:nvPr/>
        </p:nvSpPr>
        <p:spPr>
          <a:xfrm>
            <a:off x="5561965" y="2234565"/>
            <a:ext cx="1661160" cy="81597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1" grpId="0" bldLvl="0" animBg="1"/>
      <p:bldP spid="16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878</Words>
  <Application>WPS 演示</Application>
  <PresentationFormat>宽屏</PresentationFormat>
  <Paragraphs>125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楷体_GB2312</vt:lpstr>
      <vt:lpstr>华文琥珀</vt:lpstr>
      <vt:lpstr>Arial Unicode MS</vt:lpstr>
      <vt:lpstr>Calibri Light</vt:lpstr>
      <vt:lpstr>新宋体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142</cp:revision>
  <dcterms:created xsi:type="dcterms:W3CDTF">2018-12-17T02:56:00Z</dcterms:created>
  <dcterms:modified xsi:type="dcterms:W3CDTF">2025-01-07T08:52:03Z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4CACCD1E91154E4683EA82E0E602B4AC_12</vt:lpwstr>
  </property>
</Properties>
</file>